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3DC5-E3CD-4215-93D7-93EF208F660C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19D561C-7A8F-4F75-B9F2-A39CF491D0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3DC5-E3CD-4215-93D7-93EF208F660C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561C-7A8F-4F75-B9F2-A39CF491D0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3DC5-E3CD-4215-93D7-93EF208F660C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561C-7A8F-4F75-B9F2-A39CF491D0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3DC5-E3CD-4215-93D7-93EF208F660C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19D561C-7A8F-4F75-B9F2-A39CF491D0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3DC5-E3CD-4215-93D7-93EF208F660C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561C-7A8F-4F75-B9F2-A39CF491D0F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3DC5-E3CD-4215-93D7-93EF208F660C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561C-7A8F-4F75-B9F2-A39CF491D0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3DC5-E3CD-4215-93D7-93EF208F660C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19D561C-7A8F-4F75-B9F2-A39CF491D0F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3DC5-E3CD-4215-93D7-93EF208F660C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561C-7A8F-4F75-B9F2-A39CF491D0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3DC5-E3CD-4215-93D7-93EF208F660C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561C-7A8F-4F75-B9F2-A39CF491D0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3DC5-E3CD-4215-93D7-93EF208F660C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561C-7A8F-4F75-B9F2-A39CF491D0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A3DC5-E3CD-4215-93D7-93EF208F660C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561C-7A8F-4F75-B9F2-A39CF491D0F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9A3DC5-E3CD-4215-93D7-93EF208F660C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19D561C-7A8F-4F75-B9F2-A39CF491D0F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944215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Arial" charset="0"/>
              </a:rPr>
              <a:t>Муниципальное дошкольное образовательное учреждение</a:t>
            </a:r>
            <a:br>
              <a:rPr lang="ru-RU" sz="1800" dirty="0" smtClean="0">
                <a:latin typeface="Arial" charset="0"/>
              </a:rPr>
            </a:br>
            <a:r>
              <a:rPr lang="ru-RU" sz="1800" dirty="0" smtClean="0">
                <a:latin typeface="Arial" charset="0"/>
              </a:rPr>
              <a:t>«Детский сад № 41» </a:t>
            </a:r>
            <a:br>
              <a:rPr lang="ru-RU" sz="1800" dirty="0" smtClean="0">
                <a:latin typeface="Arial" charset="0"/>
              </a:rPr>
            </a:br>
            <a:r>
              <a:rPr lang="ru-RU" sz="1800" dirty="0" smtClean="0">
                <a:latin typeface="Arial" charset="0"/>
              </a:rPr>
              <a:t>г. Ярославль</a:t>
            </a:r>
            <a:endParaRPr lang="ru-RU" sz="18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043608" y="2564904"/>
            <a:ext cx="7056784" cy="307389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b="1" i="1" dirty="0" smtClean="0">
                <a:latin typeface="Arial" charset="0"/>
              </a:rPr>
              <a:t>Презентация  </a:t>
            </a:r>
          </a:p>
          <a:p>
            <a:pPr algn="ctr">
              <a:lnSpc>
                <a:spcPct val="150000"/>
              </a:lnSpc>
            </a:pPr>
            <a:r>
              <a:rPr lang="ru-RU" b="1" i="1" dirty="0" smtClean="0">
                <a:latin typeface="Arial" charset="0"/>
              </a:rPr>
              <a:t>образовательной программы</a:t>
            </a:r>
          </a:p>
          <a:p>
            <a:pPr algn="ctr">
              <a:lnSpc>
                <a:spcPct val="150000"/>
              </a:lnSpc>
            </a:pPr>
            <a:r>
              <a:rPr lang="ru-RU" b="1" i="1" dirty="0" smtClean="0">
                <a:latin typeface="Arial" charset="0"/>
              </a:rPr>
              <a:t>муниципального дошкольного образовательного учреждения </a:t>
            </a:r>
          </a:p>
          <a:p>
            <a:pPr algn="ctr">
              <a:lnSpc>
                <a:spcPct val="150000"/>
              </a:lnSpc>
            </a:pPr>
            <a:r>
              <a:rPr lang="ru-RU" b="1" i="1" dirty="0" smtClean="0">
                <a:latin typeface="Arial" charset="0"/>
              </a:rPr>
              <a:t>«Детский сад № 41»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212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Целью программы является: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Р</a:t>
            </a:r>
            <a:r>
              <a:rPr lang="ru-RU" dirty="0" smtClean="0"/>
              <a:t>азностороннее </a:t>
            </a:r>
            <a:r>
              <a:rPr lang="ru-RU" dirty="0"/>
              <a:t>развитие детей дошкольного возраста с учетом их </a:t>
            </a:r>
            <a:r>
              <a:rPr lang="ru-RU" dirty="0" smtClean="0"/>
              <a:t>возрастных и </a:t>
            </a:r>
            <a:r>
              <a:rPr lang="ru-RU" dirty="0"/>
              <a:t>индивидуальных особенностей, в том числе достижение детьми дошкольного возраста </a:t>
            </a:r>
            <a:r>
              <a:rPr lang="ru-RU" dirty="0" smtClean="0"/>
              <a:t>уровня развития</a:t>
            </a:r>
            <a:r>
              <a:rPr lang="ru-RU" dirty="0"/>
              <a:t>, необходимого и достаточного для успешного освоения ими </a:t>
            </a:r>
            <a:r>
              <a:rPr lang="ru-RU" dirty="0" smtClean="0"/>
              <a:t>образовательных программ </a:t>
            </a:r>
            <a:r>
              <a:rPr lang="ru-RU" dirty="0"/>
              <a:t>начального общего образования, на основе индивидуального подхода к </a:t>
            </a:r>
            <a:r>
              <a:rPr lang="ru-RU" dirty="0" smtClean="0"/>
              <a:t>детям дошкольного </a:t>
            </a:r>
            <a:r>
              <a:rPr lang="ru-RU" dirty="0"/>
              <a:t>возраста и специфичных для детей дошкольного возраста видов деятельности </a:t>
            </a:r>
            <a:r>
              <a:rPr lang="ru-RU" dirty="0" smtClean="0"/>
              <a:t>на основе </a:t>
            </a:r>
            <a:r>
              <a:rPr lang="ru-RU" dirty="0"/>
              <a:t>духовно-нравственных ценностей российского народа, исторических и </a:t>
            </a:r>
            <a:r>
              <a:rPr lang="ru-RU" dirty="0" smtClean="0"/>
              <a:t>национально-культурных традиций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3119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участники реализации программы: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ru-RU" dirty="0" smtClean="0"/>
              <a:t>- Дети </a:t>
            </a:r>
            <a:r>
              <a:rPr lang="ru-RU" dirty="0"/>
              <a:t>дошкольного возраста, педагоги, родители (законные представители</a:t>
            </a:r>
            <a:r>
              <a:rPr lang="ru-RU" dirty="0" smtClean="0"/>
              <a:t>); </a:t>
            </a:r>
            <a:endParaRPr lang="ru-RU" dirty="0"/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endParaRPr lang="ru-RU" dirty="0"/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ru-RU" dirty="0"/>
              <a:t>Программа реализуется на русском языке. </a:t>
            </a:r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ru-RU" dirty="0"/>
              <a:t>Воспитание носит светский, общедоступный характер.</a:t>
            </a:r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ru-RU" dirty="0"/>
              <a:t>	</a:t>
            </a:r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ru-RU" dirty="0"/>
              <a:t>В МДОУ воспитывается </a:t>
            </a:r>
            <a:r>
              <a:rPr lang="ru-RU" dirty="0" smtClean="0"/>
              <a:t>198 </a:t>
            </a:r>
            <a:r>
              <a:rPr lang="ru-RU" dirty="0"/>
              <a:t>детей от 1,5 до 7 лет. </a:t>
            </a:r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ru-RU" dirty="0"/>
              <a:t>Общее количество групп – 11 (7 групп – </a:t>
            </a:r>
            <a:r>
              <a:rPr lang="ru-RU" dirty="0" smtClean="0"/>
              <a:t>комбинированной  </a:t>
            </a:r>
            <a:r>
              <a:rPr lang="ru-RU" dirty="0"/>
              <a:t>направленности, 4 группы – </a:t>
            </a:r>
            <a:r>
              <a:rPr lang="ru-RU" dirty="0" smtClean="0"/>
              <a:t>компенсирующей </a:t>
            </a:r>
            <a:r>
              <a:rPr lang="ru-RU" dirty="0"/>
              <a:t>направленности).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dirty="0">
                <a:sym typeface="Wingdings" pitchFamily="2" charset="2"/>
              </a:rPr>
              <a:t/>
            </a:r>
            <a:br>
              <a:rPr lang="ru-RU" dirty="0">
                <a:sym typeface="Wingdings" pitchFamily="2" charset="2"/>
              </a:rPr>
            </a:b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956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Кадровое обеспечение образовательной </a:t>
            </a:r>
            <a:r>
              <a:rPr lang="ru-RU" b="1" dirty="0" smtClean="0"/>
              <a:t>деятельности: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Font typeface="Arial" charset="0"/>
              <a:buNone/>
            </a:pPr>
            <a:r>
              <a:rPr lang="ru-RU" dirty="0"/>
              <a:t>В образовательной деятельности принимают участие </a:t>
            </a:r>
          </a:p>
          <a:p>
            <a:pPr marL="0" indent="0" algn="ctr">
              <a:buFont typeface="Arial" charset="0"/>
              <a:buNone/>
            </a:pPr>
            <a:r>
              <a:rPr lang="ru-RU" dirty="0"/>
              <a:t>квалифицированные специалисты</a:t>
            </a:r>
            <a:r>
              <a:rPr lang="ru-RU" dirty="0" smtClean="0"/>
              <a:t>:</a:t>
            </a:r>
            <a:r>
              <a:rPr lang="ru-RU" dirty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ru-RU" dirty="0">
                <a:solidFill>
                  <a:srgbClr val="FF0000"/>
                </a:solidFill>
                <a:sym typeface="Wingdings" pitchFamily="2" charset="2"/>
              </a:rPr>
            </a:br>
            <a:r>
              <a:rPr lang="ru-RU" dirty="0">
                <a:sym typeface="Wingdings" pitchFamily="2" charset="2"/>
              </a:rPr>
              <a:t> Старший воспитатель</a:t>
            </a:r>
            <a:r>
              <a:rPr lang="ru-RU" dirty="0">
                <a:solidFill>
                  <a:srgbClr val="FF0000"/>
                </a:solidFill>
                <a:sym typeface="Wingdings" pitchFamily="2" charset="2"/>
              </a:rPr>
              <a:t> </a:t>
            </a:r>
            <a:endParaRPr lang="ru-RU" dirty="0">
              <a:sym typeface="Wingdings" pitchFamily="2" charset="2"/>
            </a:endParaRPr>
          </a:p>
          <a:p>
            <a:pPr marL="0" indent="0" algn="ctr">
              <a:buFont typeface="Arial" charset="0"/>
              <a:buNone/>
            </a:pPr>
            <a:r>
              <a:rPr lang="ru-RU" dirty="0">
                <a:sym typeface="Wingdings" pitchFamily="2" charset="2"/>
              </a:rPr>
              <a:t> Воспитатели </a:t>
            </a:r>
            <a:r>
              <a:rPr lang="ru-RU" dirty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ru-RU" dirty="0">
                <a:solidFill>
                  <a:srgbClr val="FF0000"/>
                </a:solidFill>
                <a:sym typeface="Wingdings" pitchFamily="2" charset="2"/>
              </a:rPr>
            </a:br>
            <a:r>
              <a:rPr lang="ru-RU" dirty="0">
                <a:sym typeface="Wingdings" pitchFamily="2" charset="2"/>
              </a:rPr>
              <a:t> </a:t>
            </a:r>
            <a:r>
              <a:rPr lang="ru-RU" dirty="0" smtClean="0">
                <a:sym typeface="Wingdings" pitchFamily="2" charset="2"/>
              </a:rPr>
              <a:t>Музыкальный руководитель</a:t>
            </a:r>
            <a:endParaRPr lang="ru-RU" dirty="0">
              <a:sym typeface="Wingdings" pitchFamily="2" charset="2"/>
            </a:endParaRPr>
          </a:p>
          <a:p>
            <a:pPr marL="0" indent="0" algn="ctr">
              <a:buFont typeface="Wingdings" pitchFamily="2" charset="2"/>
              <a:buChar char="Ø"/>
            </a:pPr>
            <a:r>
              <a:rPr lang="ru-RU" dirty="0">
                <a:sym typeface="Wingdings" pitchFamily="2" charset="2"/>
              </a:rPr>
              <a:t>  Инструктор по физической</a:t>
            </a:r>
            <a:r>
              <a:rPr lang="ru-RU" dirty="0">
                <a:latin typeface="Arial" charset="0"/>
                <a:sym typeface="Wingdings" pitchFamily="2" charset="2"/>
              </a:rPr>
              <a:t> </a:t>
            </a:r>
            <a:r>
              <a:rPr lang="ru-RU" dirty="0">
                <a:sym typeface="Wingdings" pitchFamily="2" charset="2"/>
              </a:rPr>
              <a:t>культуре </a:t>
            </a:r>
          </a:p>
          <a:p>
            <a:pPr marL="0" indent="0" algn="ctr">
              <a:buFont typeface="Wingdings" pitchFamily="2" charset="2"/>
              <a:buChar char="Ø"/>
            </a:pPr>
            <a:r>
              <a:rPr lang="ru-RU" dirty="0">
                <a:sym typeface="Wingdings" pitchFamily="2" charset="2"/>
              </a:rPr>
              <a:t> </a:t>
            </a:r>
            <a:r>
              <a:rPr lang="ru-RU" dirty="0" smtClean="0">
                <a:sym typeface="Wingdings" pitchFamily="2" charset="2"/>
              </a:rPr>
              <a:t>Учителя </a:t>
            </a:r>
            <a:r>
              <a:rPr lang="ru-RU" dirty="0">
                <a:sym typeface="Wingdings" pitchFamily="2" charset="2"/>
              </a:rPr>
              <a:t>– </a:t>
            </a:r>
            <a:r>
              <a:rPr lang="ru-RU" dirty="0" smtClean="0">
                <a:sym typeface="Wingdings" pitchFamily="2" charset="2"/>
              </a:rPr>
              <a:t>логопеды </a:t>
            </a:r>
            <a:endParaRPr lang="ru-RU" dirty="0">
              <a:sym typeface="Wingdings" pitchFamily="2" charset="2"/>
            </a:endParaRPr>
          </a:p>
          <a:p>
            <a:pPr marL="0" indent="0" algn="ctr">
              <a:buFont typeface="Wingdings" pitchFamily="2" charset="2"/>
              <a:buChar char="Ø"/>
            </a:pPr>
            <a:r>
              <a:rPr lang="ru-RU" dirty="0">
                <a:sym typeface="Wingdings" pitchFamily="2" charset="2"/>
              </a:rPr>
              <a:t>Педагог – </a:t>
            </a:r>
            <a:r>
              <a:rPr lang="ru-RU" dirty="0" smtClean="0">
                <a:sym typeface="Wingdings" pitchFamily="2" charset="2"/>
              </a:rPr>
              <a:t>психолог</a:t>
            </a:r>
          </a:p>
          <a:p>
            <a:pPr marL="0" indent="0" algn="ctr">
              <a:buFont typeface="Wingdings" pitchFamily="2" charset="2"/>
              <a:buChar char="Ø"/>
            </a:pPr>
            <a:r>
              <a:rPr lang="ru-RU" dirty="0" smtClean="0">
                <a:sym typeface="Wingdings" pitchFamily="2" charset="2"/>
              </a:rPr>
              <a:t>Учитель - дефектолог</a:t>
            </a:r>
          </a:p>
          <a:p>
            <a:pPr marL="0" indent="0" algn="ctr"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9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образовательная программа МДОУ «Детский сад </a:t>
            </a:r>
            <a:r>
              <a:rPr lang="ru-RU" b="1" dirty="0" smtClean="0"/>
              <a:t>№41 обеспечивает: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Font typeface="Arial" charset="0"/>
              <a:buNone/>
            </a:pPr>
            <a:r>
              <a:rPr lang="ru-RU" dirty="0"/>
              <a:t>разностороннее развитие детей от 1,5 до 7 лет с учетом их возрастных и индивидуальных особенностей по основным направлениям развития и образования детей (образовательным областям):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dirty="0">
                <a:sym typeface="Wingdings" pitchFamily="2" charset="2"/>
              </a:rPr>
              <a:t>Социально-коммуникативное развитие;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dirty="0">
                <a:sym typeface="Wingdings" pitchFamily="2" charset="2"/>
              </a:rPr>
              <a:t>Познавательное развитие;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dirty="0">
                <a:sym typeface="Wingdings" pitchFamily="2" charset="2"/>
              </a:rPr>
              <a:t>Речевое развитие;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dirty="0">
                <a:sym typeface="Wingdings" pitchFamily="2" charset="2"/>
              </a:rPr>
              <a:t>Художественно-эстетическое развитие;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dirty="0">
                <a:sym typeface="Wingdings" pitchFamily="2" charset="2"/>
              </a:rPr>
              <a:t>Физическое </a:t>
            </a:r>
            <a:r>
              <a:rPr lang="ru-RU" dirty="0" smtClean="0">
                <a:sym typeface="Wingdings" pitchFamily="2" charset="2"/>
              </a:rPr>
              <a:t>развитие.</a:t>
            </a:r>
          </a:p>
          <a:p>
            <a:pPr marL="0" indent="0" algn="just">
              <a:buNone/>
            </a:pPr>
            <a:r>
              <a:rPr lang="ru-RU" dirty="0" smtClean="0">
                <a:sym typeface="Wingdings" pitchFamily="2" charset="2"/>
              </a:rPr>
              <a:t>Дошкольное </a:t>
            </a:r>
            <a:r>
              <a:rPr lang="ru-RU" dirty="0">
                <a:sym typeface="Wingdings" pitchFamily="2" charset="2"/>
              </a:rPr>
              <a:t>учреждение осуществляет обучение и развитие, а также </a:t>
            </a:r>
          </a:p>
          <a:p>
            <a:pPr marL="0" indent="0" algn="just">
              <a:buFont typeface="Arial" charset="0"/>
              <a:buNone/>
            </a:pPr>
            <a:r>
              <a:rPr lang="ru-RU" dirty="0" smtClean="0">
                <a:sym typeface="Wingdings" pitchFamily="2" charset="2"/>
              </a:rPr>
              <a:t>коррекцию </a:t>
            </a:r>
            <a:r>
              <a:rPr lang="ru-RU" dirty="0">
                <a:sym typeface="Wingdings" pitchFamily="2" charset="2"/>
              </a:rPr>
              <a:t>недостатков в речевом развитии детей дошкольного</a:t>
            </a:r>
          </a:p>
          <a:p>
            <a:pPr marL="0" indent="0" algn="just">
              <a:buFont typeface="Arial" charset="0"/>
              <a:buNone/>
            </a:pPr>
            <a:r>
              <a:rPr lang="ru-RU" dirty="0" smtClean="0">
                <a:sym typeface="Wingdings" pitchFamily="2" charset="2"/>
              </a:rPr>
              <a:t>возраста</a:t>
            </a:r>
            <a:r>
              <a:rPr lang="ru-RU" dirty="0">
                <a:sym typeface="Wingdings" pitchFamily="2" charset="2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5903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defRPr/>
            </a:pPr>
            <a:r>
              <a:rPr lang="ru-RU" sz="2400" b="1" dirty="0"/>
              <a:t>Образовательная область</a:t>
            </a:r>
            <a:br>
              <a:rPr lang="ru-RU" sz="2400" b="1" dirty="0"/>
            </a:br>
            <a:r>
              <a:rPr lang="ru-RU" sz="2400" b="1" dirty="0"/>
              <a:t>«Социально-коммуникативное развитие» </a:t>
            </a:r>
            <a:r>
              <a:rPr lang="ru-RU" sz="2400" dirty="0"/>
              <a:t>направлена на: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  <a:defRPr/>
            </a:pPr>
            <a:r>
              <a:rPr lang="ru-RU" dirty="0">
                <a:sym typeface="Wingdings" pitchFamily="2" charset="2"/>
              </a:rPr>
              <a:t>Усвоение норм и ценностей, принятых в обществе, включая моральные и нравственные ценности;</a:t>
            </a:r>
          </a:p>
          <a:p>
            <a:pPr marL="0" indent="0" algn="just">
              <a:buNone/>
              <a:defRPr/>
            </a:pPr>
            <a:r>
              <a:rPr lang="ru-RU" dirty="0">
                <a:sym typeface="Wingdings" pitchFamily="2" charset="2"/>
              </a:rPr>
              <a:t>Развитие общения и взаимодействия ребенка со взрослыми и сверстниками;</a:t>
            </a:r>
          </a:p>
          <a:p>
            <a:pPr marL="0" indent="0" algn="just">
              <a:buNone/>
              <a:defRPr/>
            </a:pPr>
            <a:r>
              <a:rPr lang="ru-RU" dirty="0">
                <a:sym typeface="Wingdings" pitchFamily="2" charset="2"/>
              </a:rPr>
              <a:t>Становление самостоятельности, целенаправленности и </a:t>
            </a:r>
            <a:r>
              <a:rPr lang="ru-RU" dirty="0" err="1">
                <a:sym typeface="Wingdings" pitchFamily="2" charset="2"/>
              </a:rPr>
              <a:t>саморегуляции</a:t>
            </a:r>
            <a:r>
              <a:rPr lang="ru-RU" dirty="0">
                <a:sym typeface="Wingdings" pitchFamily="2" charset="2"/>
              </a:rPr>
              <a:t> собственных действий;</a:t>
            </a:r>
          </a:p>
          <a:p>
            <a:pPr marL="0" indent="0" algn="just">
              <a:buNone/>
              <a:defRPr/>
            </a:pPr>
            <a:r>
              <a:rPr lang="ru-RU" dirty="0">
                <a:sym typeface="Wingdings" pitchFamily="2" charset="2"/>
              </a:rPr>
              <a:t>Развитие социального и эмоционального интеллекта, эмоциональной отзывчивости, сопереживания;</a:t>
            </a:r>
          </a:p>
          <a:p>
            <a:pPr marL="0" indent="0" algn="just">
              <a:buNone/>
              <a:defRPr/>
            </a:pPr>
            <a:r>
              <a:rPr lang="ru-RU" dirty="0">
                <a:sym typeface="Wingdings" pitchFamily="2" charset="2"/>
              </a:rPr>
              <a:t>Формирование готовности к совместной деятельности со сверстниками;</a:t>
            </a:r>
          </a:p>
          <a:p>
            <a:pPr marL="0" indent="0" algn="just">
              <a:buNone/>
              <a:defRPr/>
            </a:pPr>
            <a:r>
              <a:rPr lang="ru-RU" dirty="0">
                <a:sym typeface="Wingdings" pitchFamily="2" charset="2"/>
              </a:rPr>
              <a:t>Формирование уважительного отношения и чувства принадлежности к своей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dirty="0" smtClean="0">
                <a:sym typeface="Wingdings" pitchFamily="2" charset="2"/>
              </a:rPr>
              <a:t>семье </a:t>
            </a:r>
            <a:r>
              <a:rPr lang="ru-RU" dirty="0">
                <a:sym typeface="Wingdings" pitchFamily="2" charset="2"/>
              </a:rPr>
              <a:t>и к сообществу детей и взрослых в дошкольном учреждении;</a:t>
            </a:r>
          </a:p>
          <a:p>
            <a:pPr marL="0" indent="0">
              <a:buFont typeface="Arial" charset="0"/>
              <a:buNone/>
              <a:defRPr/>
            </a:pPr>
            <a:r>
              <a:rPr lang="ru-RU" dirty="0" smtClean="0">
                <a:sym typeface="Wingdings" pitchFamily="2" charset="2"/>
              </a:rPr>
              <a:t>Формирование </a:t>
            </a:r>
            <a:r>
              <a:rPr lang="ru-RU" dirty="0">
                <a:sym typeface="Wingdings" pitchFamily="2" charset="2"/>
              </a:rPr>
              <a:t>позитивных установок к различным видам труда </a:t>
            </a:r>
            <a:r>
              <a:rPr lang="ru-RU" dirty="0" smtClean="0">
                <a:sym typeface="Wingdings" pitchFamily="2" charset="2"/>
              </a:rPr>
              <a:t>и творчества</a:t>
            </a:r>
            <a:r>
              <a:rPr lang="ru-RU" dirty="0">
                <a:sym typeface="Wingdings" pitchFamily="2" charset="2"/>
              </a:rPr>
              <a:t>;</a:t>
            </a:r>
          </a:p>
          <a:p>
            <a:pPr marL="0" indent="0">
              <a:buFont typeface="Arial" charset="0"/>
              <a:buNone/>
              <a:defRPr/>
            </a:pPr>
            <a:r>
              <a:rPr lang="ru-RU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ru-RU" dirty="0" smtClean="0">
                <a:sym typeface="Wingdings" pitchFamily="2" charset="2"/>
              </a:rPr>
              <a:t>Формирование </a:t>
            </a:r>
            <a:r>
              <a:rPr lang="ru-RU" dirty="0">
                <a:sym typeface="Wingdings" pitchFamily="2" charset="2"/>
              </a:rPr>
              <a:t>основ безопасного поведения в быту, </a:t>
            </a:r>
            <a:r>
              <a:rPr lang="ru-RU" dirty="0" err="1" smtClean="0">
                <a:sym typeface="Wingdings" pitchFamily="2" charset="2"/>
              </a:rPr>
              <a:t>социуме,природе</a:t>
            </a:r>
            <a:r>
              <a:rPr lang="ru-RU" dirty="0">
                <a:sym typeface="Wingdings" pitchFamily="2" charset="2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8997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defRPr/>
            </a:pPr>
            <a:r>
              <a:rPr lang="ru-RU" sz="2800" b="1" dirty="0"/>
              <a:t>Образовательная область</a:t>
            </a:r>
            <a:br>
              <a:rPr lang="ru-RU" sz="2800" b="1" dirty="0"/>
            </a:br>
            <a:r>
              <a:rPr lang="ru-RU" sz="2800" b="1" dirty="0"/>
              <a:t>«Познавательное развитие» </a:t>
            </a:r>
            <a:r>
              <a:rPr lang="ru-RU" sz="2800" dirty="0"/>
              <a:t>предполагает: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  <a:defRPr/>
            </a:pPr>
            <a:r>
              <a:rPr lang="ru-RU" dirty="0">
                <a:sym typeface="Wingdings" pitchFamily="2" charset="2"/>
              </a:rPr>
              <a:t>Развитие интересов детей, любознательности и познавательной мотивации;</a:t>
            </a:r>
          </a:p>
          <a:p>
            <a:pPr marL="0" indent="0" algn="just">
              <a:buNone/>
              <a:defRPr/>
            </a:pPr>
            <a:r>
              <a:rPr lang="ru-RU" dirty="0">
                <a:sym typeface="Wingdings" pitchFamily="2" charset="2"/>
              </a:rPr>
              <a:t>Формирование познавательных действий, становление сознания;</a:t>
            </a:r>
          </a:p>
          <a:p>
            <a:pPr marL="0" indent="0" algn="just">
              <a:buNone/>
              <a:defRPr/>
            </a:pPr>
            <a:r>
              <a:rPr lang="ru-RU" dirty="0">
                <a:sym typeface="Wingdings" pitchFamily="2" charset="2"/>
              </a:rPr>
              <a:t>Развитие воображения и творческой активности;</a:t>
            </a:r>
          </a:p>
          <a:p>
            <a:pPr marL="0" indent="0" algn="just">
              <a:buNone/>
              <a:defRPr/>
            </a:pPr>
            <a:r>
              <a:rPr lang="ru-RU" dirty="0">
                <a:sym typeface="Wingdings" pitchFamily="2" charset="2"/>
              </a:rPr>
              <a:t>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 времени, движении и покое, причинах и следствии и др.);</a:t>
            </a:r>
          </a:p>
          <a:p>
            <a:pPr marL="0" indent="0" algn="just">
              <a:buNone/>
              <a:defRPr/>
            </a:pPr>
            <a:r>
              <a:rPr lang="ru-RU" dirty="0">
                <a:sym typeface="Wingdings" pitchFamily="2" charset="2"/>
              </a:rPr>
              <a:t>Формирование первичных представлений о малой родине и Отечестве, представлений о социокультурных ценностях нашего народа, об отечественных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dirty="0" smtClean="0">
                <a:sym typeface="Wingdings" pitchFamily="2" charset="2"/>
              </a:rPr>
              <a:t>традициях </a:t>
            </a:r>
            <a:r>
              <a:rPr lang="ru-RU" dirty="0">
                <a:sym typeface="Wingdings" pitchFamily="2" charset="2"/>
              </a:rPr>
              <a:t>и праздниках;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dirty="0" smtClean="0">
                <a:sym typeface="Wingdings" pitchFamily="2" charset="2"/>
              </a:rPr>
              <a:t>Формирование </a:t>
            </a:r>
            <a:r>
              <a:rPr lang="ru-RU" dirty="0">
                <a:sym typeface="Wingdings" pitchFamily="2" charset="2"/>
              </a:rPr>
              <a:t>первичных представлений о планете Земля как общем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dirty="0" smtClean="0">
                <a:sym typeface="Wingdings" pitchFamily="2" charset="2"/>
              </a:rPr>
              <a:t>доме </a:t>
            </a:r>
            <a:r>
              <a:rPr lang="ru-RU" dirty="0">
                <a:sym typeface="Wingdings" pitchFamily="2" charset="2"/>
              </a:rPr>
              <a:t>людей, об особенностях ее природы, о многообразии стран </a:t>
            </a:r>
            <a:r>
              <a:rPr lang="ru-RU">
                <a:sym typeface="Wingdings" pitchFamily="2" charset="2"/>
              </a:rPr>
              <a:t>и </a:t>
            </a:r>
            <a:r>
              <a:rPr lang="ru-RU" smtClean="0">
                <a:sym typeface="Wingdings" pitchFamily="2" charset="2"/>
              </a:rPr>
              <a:t>народов </a:t>
            </a:r>
            <a:r>
              <a:rPr lang="ru-RU" dirty="0">
                <a:sym typeface="Wingdings" pitchFamily="2" charset="2"/>
              </a:rPr>
              <a:t>мира.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2772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>
              <a:defRPr/>
            </a:pPr>
            <a:r>
              <a:rPr lang="ru-RU" b="1" dirty="0"/>
              <a:t> Образовательная область</a:t>
            </a:r>
            <a:br>
              <a:rPr lang="ru-RU" b="1" dirty="0"/>
            </a:br>
            <a:r>
              <a:rPr lang="ru-RU" b="1" dirty="0"/>
              <a:t>«Речевое развитие» </a:t>
            </a:r>
            <a:r>
              <a:rPr lang="ru-RU" dirty="0"/>
              <a:t>включает: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  <a:defRPr/>
            </a:pPr>
            <a:r>
              <a:rPr lang="ru-RU" dirty="0" smtClean="0">
                <a:sym typeface="Wingdings" pitchFamily="2" charset="2"/>
              </a:rPr>
              <a:t>Владение </a:t>
            </a:r>
            <a:r>
              <a:rPr lang="ru-RU" dirty="0">
                <a:sym typeface="Wingdings" pitchFamily="2" charset="2"/>
              </a:rPr>
              <a:t>речью как средством общения и культуры;</a:t>
            </a:r>
          </a:p>
          <a:p>
            <a:pPr marL="0" indent="0" algn="just">
              <a:buNone/>
              <a:defRPr/>
            </a:pPr>
            <a:r>
              <a:rPr lang="ru-RU" dirty="0">
                <a:sym typeface="Wingdings" pitchFamily="2" charset="2"/>
              </a:rPr>
              <a:t>Обогащение активного словаря;</a:t>
            </a:r>
          </a:p>
          <a:p>
            <a:pPr marL="0" indent="0" algn="just">
              <a:buNone/>
              <a:defRPr/>
            </a:pPr>
            <a:r>
              <a:rPr lang="ru-RU" dirty="0">
                <a:sym typeface="Wingdings" pitchFamily="2" charset="2"/>
              </a:rPr>
              <a:t>Развитие связной, грамматически правильной диалогической и монологической речи;</a:t>
            </a:r>
          </a:p>
          <a:p>
            <a:pPr marL="0" indent="0" algn="just">
              <a:buNone/>
              <a:defRPr/>
            </a:pPr>
            <a:r>
              <a:rPr lang="ru-RU" dirty="0">
                <a:sym typeface="Wingdings" pitchFamily="2" charset="2"/>
              </a:rPr>
              <a:t>Развитие речевого творчества;</a:t>
            </a:r>
          </a:p>
          <a:p>
            <a:pPr marL="0" indent="0" algn="just">
              <a:buNone/>
              <a:defRPr/>
            </a:pPr>
            <a:r>
              <a:rPr lang="ru-RU" dirty="0">
                <a:sym typeface="Wingdings" pitchFamily="2" charset="2"/>
              </a:rPr>
              <a:t>Развитие звуковой и интонационной культуры речи, фонематического слуха;</a:t>
            </a:r>
          </a:p>
          <a:p>
            <a:pPr marL="0" indent="0" algn="just">
              <a:buNone/>
              <a:defRPr/>
            </a:pPr>
            <a:r>
              <a:rPr lang="ru-RU" dirty="0">
                <a:sym typeface="Wingdings" pitchFamily="2" charset="2"/>
              </a:rPr>
              <a:t>Знакомство с книжной культурой, детской литературой, понимание на слух текстов различных жанров детской литературы;</a:t>
            </a:r>
          </a:p>
          <a:p>
            <a:pPr marL="0" indent="0" algn="just">
              <a:buNone/>
              <a:defRPr/>
            </a:pPr>
            <a:r>
              <a:rPr lang="ru-RU" dirty="0">
                <a:sym typeface="Wingdings" pitchFamily="2" charset="2"/>
              </a:rPr>
              <a:t>Формирование звуковой аналитико-синтетической активности как </a:t>
            </a:r>
            <a:r>
              <a:rPr lang="ru-RU" dirty="0" err="1" smtClean="0">
                <a:sym typeface="Wingdings" pitchFamily="2" charset="2"/>
              </a:rPr>
              <a:t>предпосылкиобучения</a:t>
            </a:r>
            <a:r>
              <a:rPr lang="ru-RU" dirty="0" smtClean="0">
                <a:sym typeface="Wingdings" pitchFamily="2" charset="2"/>
              </a:rPr>
              <a:t> грамоте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459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defRPr/>
            </a:pPr>
            <a:r>
              <a:rPr lang="ru-RU" sz="2400" b="1" dirty="0"/>
              <a:t>Образовательная область</a:t>
            </a:r>
            <a:br>
              <a:rPr lang="ru-RU" sz="2400" b="1" dirty="0"/>
            </a:br>
            <a:r>
              <a:rPr lang="ru-RU" sz="2400" b="1" dirty="0"/>
              <a:t>«Художественно-эстетическое развитие» </a:t>
            </a:r>
            <a:r>
              <a:rPr lang="ru-RU" sz="2400" dirty="0"/>
              <a:t>предполагает: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  <a:defRPr/>
            </a:pPr>
            <a:r>
              <a:rPr lang="ru-RU" dirty="0" smtClean="0">
                <a:sym typeface="Wingdings" pitchFamily="2" charset="2"/>
              </a:rPr>
              <a:t>Развитие </a:t>
            </a:r>
            <a:r>
              <a:rPr lang="ru-RU" dirty="0">
                <a:sym typeface="Wingdings" pitchFamily="2" charset="2"/>
              </a:rPr>
              <a:t>предпосылок целостно-смыслового восприятия и понимания произведений искусства (словестного, музыкального, изобразительного), мира природы;</a:t>
            </a:r>
          </a:p>
          <a:p>
            <a:pPr marL="0" indent="0" algn="just">
              <a:buNone/>
              <a:defRPr/>
            </a:pPr>
            <a:r>
              <a:rPr lang="ru-RU" dirty="0">
                <a:sym typeface="Wingdings" pitchFamily="2" charset="2"/>
              </a:rPr>
              <a:t>Становление эстетического отношения к окружающему миру;</a:t>
            </a:r>
          </a:p>
          <a:p>
            <a:pPr marL="0" indent="0" algn="just">
              <a:buNone/>
              <a:defRPr/>
            </a:pPr>
            <a:r>
              <a:rPr lang="ru-RU" dirty="0">
                <a:sym typeface="Wingdings" pitchFamily="2" charset="2"/>
              </a:rPr>
              <a:t>Формирование элементарных представлений о видах искусства;</a:t>
            </a:r>
          </a:p>
          <a:p>
            <a:pPr marL="0" indent="0" algn="just">
              <a:buNone/>
              <a:defRPr/>
            </a:pPr>
            <a:r>
              <a:rPr lang="ru-RU" dirty="0">
                <a:sym typeface="Wingdings" pitchFamily="2" charset="2"/>
              </a:rPr>
              <a:t>Восприятие музыки, художественной литературы, фольклора;</a:t>
            </a:r>
          </a:p>
          <a:p>
            <a:pPr marL="0" indent="0" algn="just">
              <a:buNone/>
              <a:defRPr/>
            </a:pPr>
            <a:r>
              <a:rPr lang="ru-RU" dirty="0">
                <a:sym typeface="Wingdings" pitchFamily="2" charset="2"/>
              </a:rPr>
              <a:t>Стимулирование сопереживания персонажам художественных произведений;</a:t>
            </a:r>
          </a:p>
          <a:p>
            <a:pPr marL="0" indent="0" algn="just">
              <a:buNone/>
              <a:defRPr/>
            </a:pPr>
            <a:r>
              <a:rPr lang="ru-RU" dirty="0">
                <a:sym typeface="Wingdings" pitchFamily="2" charset="2"/>
              </a:rPr>
              <a:t>Реализацию самостоятельной творческой деятельности детей          (изобразительной, конструктивно-модельной, музыкальной и др.)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8463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>
              <a:defRPr/>
            </a:pPr>
            <a:r>
              <a:rPr lang="ru-RU" b="1" dirty="0"/>
              <a:t> Образовательная область</a:t>
            </a:r>
            <a:br>
              <a:rPr lang="ru-RU" b="1" dirty="0"/>
            </a:br>
            <a:r>
              <a:rPr lang="ru-RU" b="1" dirty="0"/>
              <a:t>«Физическое развитие» </a:t>
            </a:r>
            <a:r>
              <a:rPr lang="ru-RU" dirty="0"/>
              <a:t>включает: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1800" dirty="0" smtClean="0">
                <a:sym typeface="Wingdings" pitchFamily="2" charset="2"/>
              </a:rPr>
              <a:t> 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66734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sym typeface="Wingdings" pitchFamily="2" charset="2"/>
              </a:rPr>
              <a:t>Приобретение опыта в двигательном виде деятельности детей, в том числе связанным с выполнением упражнений;</a:t>
            </a:r>
            <a:br>
              <a:rPr lang="ru-RU" dirty="0">
                <a:sym typeface="Wingdings" pitchFamily="2" charset="2"/>
              </a:rPr>
            </a:br>
            <a:r>
              <a:rPr lang="ru-RU" dirty="0">
                <a:sym typeface="Wingdings" pitchFamily="2" charset="2"/>
              </a:rPr>
              <a:t>Развитие физических качеств, координации и гибкости, способствующих правильному формированию опорно-двигательной системы организма;</a:t>
            </a:r>
            <a:br>
              <a:rPr lang="ru-RU" dirty="0">
                <a:sym typeface="Wingdings" pitchFamily="2" charset="2"/>
              </a:rPr>
            </a:br>
            <a:r>
              <a:rPr lang="ru-RU" dirty="0">
                <a:sym typeface="Wingdings" pitchFamily="2" charset="2"/>
              </a:rPr>
              <a:t>Развитие равновесия, координации движения, крупной и мелкой моторики обеих рук;</a:t>
            </a:r>
            <a:br>
              <a:rPr lang="ru-RU" dirty="0">
                <a:sym typeface="Wingdings" pitchFamily="2" charset="2"/>
              </a:rPr>
            </a:br>
            <a:r>
              <a:rPr lang="ru-RU" dirty="0">
                <a:sym typeface="Wingdings" pitchFamily="2" charset="2"/>
              </a:rPr>
              <a:t>Выполнение основных движений (ходьба, бег, мягкие прыжки, повороты в обе стороны;</a:t>
            </a:r>
            <a:br>
              <a:rPr lang="ru-RU" dirty="0">
                <a:sym typeface="Wingdings" pitchFamily="2" charset="2"/>
              </a:rPr>
            </a:br>
            <a:r>
              <a:rPr lang="ru-RU" dirty="0">
                <a:sym typeface="Wingdings" pitchFamily="2" charset="2"/>
              </a:rPr>
              <a:t>Овладение подвижными играми с правилами;</a:t>
            </a:r>
            <a:br>
              <a:rPr lang="ru-RU" dirty="0">
                <a:sym typeface="Wingdings" pitchFamily="2" charset="2"/>
              </a:rPr>
            </a:br>
            <a:r>
              <a:rPr lang="ru-RU" dirty="0" smtClean="0">
                <a:sym typeface="Wingdings" pitchFamily="2" charset="2"/>
              </a:rPr>
              <a:t>Становление </a:t>
            </a:r>
            <a:r>
              <a:rPr lang="ru-RU" dirty="0">
                <a:sym typeface="Wingdings" pitchFamily="2" charset="2"/>
              </a:rPr>
              <a:t>целенаправленности и </a:t>
            </a:r>
            <a:r>
              <a:rPr lang="ru-RU" dirty="0" err="1">
                <a:sym typeface="Wingdings" pitchFamily="2" charset="2"/>
              </a:rPr>
              <a:t>саморегуляции</a:t>
            </a:r>
            <a:r>
              <a:rPr lang="ru-RU" dirty="0">
                <a:sym typeface="Wingdings" pitchFamily="2" charset="2"/>
              </a:rPr>
              <a:t> в двигательной </a:t>
            </a:r>
            <a:br>
              <a:rPr lang="ru-RU" dirty="0">
                <a:sym typeface="Wingdings" pitchFamily="2" charset="2"/>
              </a:rPr>
            </a:br>
            <a:r>
              <a:rPr lang="ru-RU" dirty="0" smtClean="0">
                <a:sym typeface="Wingdings" pitchFamily="2" charset="2"/>
              </a:rPr>
              <a:t>сфере</a:t>
            </a:r>
            <a:r>
              <a:rPr lang="ru-RU" dirty="0">
                <a:sym typeface="Wingdings" pitchFamily="2" charset="2"/>
              </a:rPr>
              <a:t>; </a:t>
            </a:r>
            <a:endParaRPr lang="ru-RU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ru-RU" dirty="0" smtClean="0">
                <a:sym typeface="Wingdings" pitchFamily="2" charset="2"/>
              </a:rPr>
              <a:t>Становление </a:t>
            </a:r>
            <a:r>
              <a:rPr lang="ru-RU" dirty="0">
                <a:sym typeface="Wingdings" pitchFamily="2" charset="2"/>
              </a:rPr>
              <a:t>ценностей здорового образа жизни, овладение </a:t>
            </a:r>
            <a:r>
              <a:rPr lang="ru-RU" dirty="0" smtClean="0">
                <a:sym typeface="Wingdings" pitchFamily="2" charset="2"/>
              </a:rPr>
              <a:t>его элементарными </a:t>
            </a:r>
            <a:r>
              <a:rPr lang="ru-RU" dirty="0">
                <a:sym typeface="Wingdings" pitchFamily="2" charset="2"/>
              </a:rPr>
              <a:t>нормами и правилами ( в питании, двигательном</a:t>
            </a:r>
            <a:br>
              <a:rPr lang="ru-RU" dirty="0">
                <a:sym typeface="Wingdings" pitchFamily="2" charset="2"/>
              </a:rPr>
            </a:br>
            <a:r>
              <a:rPr lang="ru-RU" dirty="0" smtClean="0">
                <a:sym typeface="Wingdings" pitchFamily="2" charset="2"/>
              </a:rPr>
              <a:t>режиме</a:t>
            </a:r>
            <a:r>
              <a:rPr lang="ru-RU" dirty="0">
                <a:sym typeface="Wingdings" pitchFamily="2" charset="2"/>
              </a:rPr>
              <a:t>, закаливании, при формировании полезных </a:t>
            </a:r>
            <a:r>
              <a:rPr lang="ru-RU" dirty="0" smtClean="0">
                <a:sym typeface="Wingdings" pitchFamily="2" charset="2"/>
              </a:rPr>
              <a:t>привычек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1966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Результаты освоения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ребенка на этапе завершения уровня дошкольного образования</a:t>
            </a:r>
            <a:r>
              <a:rPr lang="ru-RU" dirty="0" smtClean="0"/>
              <a:t>.</a:t>
            </a:r>
            <a:r>
              <a:rPr lang="ru-RU" dirty="0"/>
              <a:t> Целевые ориентиры выступают основаниями преемственности дошкольного и начального общего образования. При соблюдении требований к условиям реализации Программы настоящие целевые ориентиры предполагают формирование у детей дошкольного возраста предпосылок учебной деятельности на этапе завершения им дошкольного </a:t>
            </a:r>
            <a:r>
              <a:rPr lang="ru-RU" dirty="0" smtClean="0"/>
              <a:t>образования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728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17581" y="980729"/>
            <a:ext cx="7175351" cy="2016224"/>
          </a:xfrm>
        </p:spPr>
        <p:txBody>
          <a:bodyPr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программа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МДОУ «Детский сад 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41»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новая редакция)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71600" y="2420889"/>
            <a:ext cx="6984775" cy="3513776"/>
          </a:xfrm>
        </p:spPr>
        <p:txBody>
          <a:bodyPr>
            <a:normAutofit/>
          </a:bodyPr>
          <a:lstStyle/>
          <a:p>
            <a:r>
              <a:rPr lang="ru-RU" sz="2400" dirty="0">
                <a:sym typeface="Wingdings" pitchFamily="2" charset="2"/>
              </a:rPr>
              <a:t> Принята в новой редакции на заседании педагогического совета</a:t>
            </a:r>
          </a:p>
          <a:p>
            <a:r>
              <a:rPr lang="ru-RU" sz="2400" dirty="0">
                <a:sym typeface="Wingdings" pitchFamily="2" charset="2"/>
              </a:rPr>
              <a:t>Протокол</a:t>
            </a:r>
            <a:r>
              <a:rPr lang="ru-RU" sz="2400" dirty="0">
                <a:latin typeface="Arial" charset="0"/>
                <a:sym typeface="Wingdings" pitchFamily="2" charset="2"/>
              </a:rPr>
              <a:t> </a:t>
            </a:r>
            <a:r>
              <a:rPr lang="ru-RU" sz="2400" dirty="0">
                <a:sym typeface="Wingdings" pitchFamily="2" charset="2"/>
              </a:rPr>
              <a:t>от </a:t>
            </a:r>
            <a:r>
              <a:rPr lang="ru-RU" dirty="0" smtClean="0">
                <a:sym typeface="Wingdings" pitchFamily="2" charset="2"/>
              </a:rPr>
              <a:t>29</a:t>
            </a:r>
            <a:r>
              <a:rPr lang="ru-RU" sz="2400" dirty="0" smtClean="0">
                <a:sym typeface="Wingdings" pitchFamily="2" charset="2"/>
              </a:rPr>
              <a:t>.08.2023 </a:t>
            </a:r>
            <a:r>
              <a:rPr lang="ru-RU" sz="2400" dirty="0">
                <a:sym typeface="Wingdings" pitchFamily="2" charset="2"/>
              </a:rPr>
              <a:t>г. № </a:t>
            </a:r>
            <a:r>
              <a:rPr lang="ru-RU" sz="2400" dirty="0" smtClean="0">
                <a:sym typeface="Wingdings" pitchFamily="2" charset="2"/>
              </a:rPr>
              <a:t>1</a:t>
            </a:r>
            <a:endParaRPr lang="ru-RU" sz="2400" dirty="0">
              <a:sym typeface="Wingdings" pitchFamily="2" charset="2"/>
            </a:endParaRPr>
          </a:p>
          <a:p>
            <a:r>
              <a:rPr lang="ru-RU" sz="2400" dirty="0">
                <a:sym typeface="Wingdings" pitchFamily="2" charset="2"/>
              </a:rPr>
              <a:t> Утверждена приказом заведующего от </a:t>
            </a:r>
            <a:r>
              <a:rPr lang="ru-RU" dirty="0" smtClean="0">
                <a:sym typeface="Wingdings" pitchFamily="2" charset="2"/>
              </a:rPr>
              <a:t>29</a:t>
            </a:r>
            <a:r>
              <a:rPr lang="ru-RU" sz="2400" dirty="0" smtClean="0">
                <a:sym typeface="Wingdings" pitchFamily="2" charset="2"/>
              </a:rPr>
              <a:t>.08.2023 </a:t>
            </a:r>
            <a:r>
              <a:rPr lang="ru-RU" sz="2400" dirty="0">
                <a:sym typeface="Wingdings" pitchFamily="2" charset="2"/>
              </a:rPr>
              <a:t>г. № </a:t>
            </a:r>
            <a:r>
              <a:rPr lang="ru-RU" dirty="0" smtClean="0">
                <a:sym typeface="Wingdings" pitchFamily="2" charset="2"/>
              </a:rPr>
              <a:t>80</a:t>
            </a:r>
            <a:endParaRPr lang="ru-RU" sz="2400" dirty="0">
              <a:sym typeface="Wingdings" pitchFamily="2" charset="2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4598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Целевые ориентиры образования в младенческом и раннем возрасте:</a:t>
            </a:r>
            <a:br>
              <a:rPr lang="ru-RU" b="1" dirty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У ребенка развита крупная моторика, он стремиться осваивать различные виды движения (бег, лазанье, перешагивание и пр</a:t>
            </a:r>
            <a:r>
              <a:rPr lang="ru-RU" dirty="0" smtClean="0">
                <a:solidFill>
                  <a:schemeClr val="tx1"/>
                </a:solidFill>
              </a:rPr>
              <a:t>.)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У ребенка развита крупная моторика, он стремиться осваивать различные виды движения (бег, лазанье, перешагивание и пр.)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Владеет речью, включенной в общение; может общаться с вопросами и просьбами, понимает речь взрослых; знает названия окружающих предметов и игрушек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395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предметами, стремиться проявлять настойчивость в достижении результата своих </a:t>
            </a:r>
            <a:r>
              <a:rPr lang="ru-RU" dirty="0" smtClean="0">
                <a:solidFill>
                  <a:schemeClr val="tx1"/>
                </a:solidFill>
              </a:rPr>
              <a:t>действий.</a:t>
            </a:r>
            <a:r>
              <a:rPr lang="ru-RU" dirty="0">
                <a:solidFill>
                  <a:schemeClr val="tx1"/>
                </a:solidFill>
              </a:rPr>
              <a:t> Ребенок интересуется окружающими предметами и активно действует с ними; эмоционально вовлечен в действия с игрушками и другими предметами, стремиться проявлять настойчивость в достижении результата своих </a:t>
            </a:r>
            <a:r>
              <a:rPr lang="ru-RU" dirty="0" smtClean="0">
                <a:solidFill>
                  <a:schemeClr val="tx1"/>
                </a:solidFill>
              </a:rPr>
              <a:t>действий.</a:t>
            </a:r>
            <a:r>
              <a:rPr lang="ru-RU" dirty="0">
                <a:solidFill>
                  <a:schemeClr val="tx1"/>
                </a:solidFill>
              </a:rPr>
              <a:t> 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стремиться проявлять самостоятельность в бытовом и игровом поведении.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4657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Целевые ориентиры на этапе завершения дошкольного образования: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У ребенка развита крупная и мелкая моторика; он  подвижен, вынослив, владеет основными движениями, может контролировать свои движения и управлять ими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У ребенка развита крупная и мелкая моторика; он  подвижен, вынослив, владеет основными движениями, может контролировать свои движения и управлять ими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70556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Ребенок овладевает основными культурными способами деятельности, проявляет инициативу и самостоятельность в различных видах деятельности – игре, общении, познавательно-исследовательской деятельности, конструировании и др., способен выбирать себе род занятий, участников в совместной деятельности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15486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Ребенок обладает установкой положительного отношения к миру, к разным вида труда, другим людям и самому себе, обладает чувством собственного достоинства; активно взаимодействует со сверстниками и взрослыми, учувствует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Ребенок обладает установкой положительного отношения к миру, к разным вида труда, другим людям и самому себе, обладает чувством собственного достоинства; активно взаимодействует со сверстниками и взрослыми, учувствует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</a:t>
            </a:r>
            <a:r>
              <a:rPr lang="ru-RU" dirty="0" smtClean="0">
                <a:solidFill>
                  <a:schemeClr val="tx1"/>
                </a:solidFill>
              </a:rPr>
              <a:t>конфликты</a:t>
            </a:r>
            <a:endParaRPr lang="ru-RU" dirty="0">
              <a:solidFill>
                <a:schemeClr val="tx1"/>
              </a:solidFill>
            </a:endParaRPr>
          </a:p>
          <a:p>
            <a:pPr marL="0" indent="0" algn="just">
              <a:buNone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1721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Формы взаимодействия педагогического 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>коллектива с семьями воспитанников:</a:t>
            </a:r>
            <a:br>
              <a:rPr lang="ru-RU" sz="2800" b="1" dirty="0">
                <a:solidFill>
                  <a:schemeClr val="tx1"/>
                </a:solidFill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Информационные</a:t>
            </a:r>
          </a:p>
          <a:p>
            <a:pPr marL="0" indent="0">
              <a:buNone/>
            </a:pPr>
            <a:r>
              <a:rPr lang="ru-RU" dirty="0" smtClean="0"/>
              <a:t>Просветительские</a:t>
            </a:r>
          </a:p>
          <a:p>
            <a:pPr marL="0" indent="0">
              <a:buNone/>
            </a:pPr>
            <a:r>
              <a:rPr lang="ru-RU" dirty="0" smtClean="0"/>
              <a:t>Организационные</a:t>
            </a:r>
          </a:p>
          <a:p>
            <a:pPr marL="0" indent="0">
              <a:buNone/>
            </a:pPr>
            <a:r>
              <a:rPr lang="ru-RU" dirty="0" smtClean="0"/>
              <a:t>Организационно – </a:t>
            </a:r>
            <a:r>
              <a:rPr lang="ru-RU" dirty="0" err="1" smtClean="0"/>
              <a:t>деятельностные</a:t>
            </a:r>
            <a:endParaRPr lang="ru-RU" dirty="0" smtClean="0"/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Повышение психолого-педагогической компетентности родителей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Участие родителей в педагогическом процессе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1201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Информационные: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</a:pPr>
            <a:r>
              <a:rPr lang="ru-RU" dirty="0"/>
              <a:t>• устные журналы;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рекламные буклеты, листовки, памятки для</a:t>
            </a:r>
          </a:p>
          <a:p>
            <a:pPr algn="just">
              <a:buFont typeface="Arial" charset="0"/>
              <a:buNone/>
            </a:pPr>
            <a:r>
              <a:rPr lang="ru-RU" dirty="0"/>
              <a:t>   родителей;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фотоальбомы ДОУ;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презентации о деятельности образовательного учреждения;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публикации, выступления в СМИ;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информационные стенды;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наглядная психолого-педагогическая </a:t>
            </a:r>
            <a:r>
              <a:rPr lang="ru-RU" dirty="0" smtClean="0"/>
              <a:t>пропаганда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60310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Просветительные 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dirty="0"/>
              <a:t>• консультирование специалистами детского сада;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тематические встречи;</a:t>
            </a:r>
          </a:p>
          <a:p>
            <a:pPr algn="just">
              <a:buFont typeface="Arial" charset="0"/>
              <a:buNone/>
            </a:pPr>
            <a:r>
              <a:rPr lang="ru-RU" dirty="0" smtClean="0"/>
              <a:t>•организация </a:t>
            </a:r>
            <a:r>
              <a:rPr lang="ru-RU" dirty="0"/>
              <a:t>тематических выставок литературы;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семинары;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индивидуальные и групповые беседы;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дискуссии, круглые столы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633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Организационные: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dirty="0"/>
              <a:t>• родительские собрания;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анкетирование;</a:t>
            </a:r>
          </a:p>
          <a:p>
            <a:pPr algn="just">
              <a:buFont typeface="Arial" charset="0"/>
              <a:buNone/>
            </a:pPr>
            <a:r>
              <a:rPr lang="ru-RU" dirty="0" smtClean="0"/>
              <a:t>•создание </a:t>
            </a:r>
            <a:r>
              <a:rPr lang="ru-RU" dirty="0"/>
              <a:t>общественных родительских организаций </a:t>
            </a:r>
            <a:r>
              <a:rPr lang="ru-RU" dirty="0" smtClean="0"/>
              <a:t> («</a:t>
            </a:r>
            <a:r>
              <a:rPr lang="ru-RU" dirty="0"/>
              <a:t>Управляющий совет</a:t>
            </a:r>
            <a:r>
              <a:rPr lang="ru-RU" dirty="0" smtClean="0"/>
              <a:t>»)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01048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Организационно-</a:t>
            </a:r>
            <a:r>
              <a:rPr lang="ru-RU" dirty="0" err="1">
                <a:solidFill>
                  <a:schemeClr val="tx1"/>
                </a:solidFill>
              </a:rPr>
              <a:t>деятельностные</a:t>
            </a:r>
            <a:r>
              <a:rPr lang="ru-RU" dirty="0">
                <a:solidFill>
                  <a:schemeClr val="tx1"/>
                </a:solidFill>
              </a:rPr>
              <a:t>: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62500" lnSpcReduction="20000"/>
          </a:bodyPr>
          <a:lstStyle/>
          <a:p>
            <a:pPr>
              <a:buFont typeface="Arial" charset="0"/>
              <a:buNone/>
            </a:pPr>
            <a:r>
              <a:rPr lang="ru-RU" dirty="0"/>
              <a:t>• совместные образовательные проекты;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совместный с родителями педагогический </a:t>
            </a:r>
          </a:p>
          <a:p>
            <a:pPr algn="just">
              <a:buFont typeface="Arial" charset="0"/>
              <a:buNone/>
            </a:pPr>
            <a:r>
              <a:rPr lang="ru-RU" dirty="0"/>
              <a:t>   мониторинг развития детей;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выставки работ, выполненные детьми и родителями;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совместное творчество детей, родителей и педагогов;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создание детского портфолио;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помощь в сборе природного и бросового материала для </a:t>
            </a:r>
          </a:p>
          <a:p>
            <a:pPr algn="just">
              <a:buFont typeface="Arial" charset="0"/>
              <a:buNone/>
            </a:pPr>
            <a:r>
              <a:rPr lang="ru-RU" dirty="0"/>
              <a:t>   творческой деятельности детей;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изготовление пособий, игр, атрибутов;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участие в ремонте и благоустройстве детского сада;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помощь в подготовке буклетов, фильмов о жизни детей в ДОУ;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участие в родительских форумах на Интернет-сайтах ДОО (гостевая книга);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фотоотчет о прошедшем мероприятии;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участие в работе органов коллегиального самоуправления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91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81000" y="2060848"/>
            <a:ext cx="8458200" cy="4014939"/>
          </a:xfrm>
        </p:spPr>
        <p:txBody>
          <a:bodyPr>
            <a:normAutofit/>
          </a:bodyPr>
          <a:lstStyle/>
          <a:p>
            <a:r>
              <a:rPr lang="ru-RU" sz="2400" cap="none" dirty="0" smtClean="0">
                <a:latin typeface="Arial" charset="0"/>
              </a:rPr>
              <a:t>- Разработана </a:t>
            </a:r>
            <a:r>
              <a:rPr lang="ru-RU" sz="2400" cap="none" dirty="0">
                <a:latin typeface="Arial" charset="0"/>
              </a:rPr>
              <a:t>на основе </a:t>
            </a:r>
            <a:r>
              <a:rPr lang="ru-RU" sz="2400" cap="none" dirty="0" smtClean="0">
                <a:latin typeface="Arial" charset="0"/>
              </a:rPr>
              <a:t>ФГОС ДО (Приказ Министерства образования и науки Российской Федерации от 17.10.2013г.) № 1155;</a:t>
            </a:r>
            <a:br>
              <a:rPr lang="ru-RU" sz="2400" cap="none" dirty="0" smtClean="0">
                <a:latin typeface="Arial" charset="0"/>
              </a:rPr>
            </a:br>
            <a:r>
              <a:rPr lang="ru-RU" sz="2400" cap="none" dirty="0" smtClean="0">
                <a:latin typeface="Arial" charset="0"/>
              </a:rPr>
              <a:t>- на основе ФОП ДО (Приказ министерства просвещения Российской Федерации от 25.11. 2022г. № 1028 «Об утверждении федеральной образовательной программы дошкольного образования»</a:t>
            </a:r>
            <a:br>
              <a:rPr lang="ru-RU" sz="2400" cap="none" dirty="0" smtClean="0">
                <a:latin typeface="Arial" charset="0"/>
              </a:rPr>
            </a:br>
            <a:endParaRPr lang="ru-RU" sz="24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81000" y="692696"/>
            <a:ext cx="8458200" cy="1512168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charset="0"/>
              </a:rPr>
              <a:t>О</a:t>
            </a: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бразовательная </a:t>
            </a:r>
            <a:r>
              <a:rPr lang="ru-RU" dirty="0">
                <a:solidFill>
                  <a:schemeClr val="tx1"/>
                </a:solidFill>
                <a:latin typeface="Arial" charset="0"/>
              </a:rPr>
              <a:t>программа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Arial" charset="0"/>
              </a:rPr>
              <a:t>МДОУ «Детский сад № </a:t>
            </a: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41»</a:t>
            </a:r>
            <a:endParaRPr lang="ru-RU" dirty="0">
              <a:solidFill>
                <a:schemeClr val="tx1"/>
              </a:solidFill>
              <a:latin typeface="Arial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55267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Участие родителей в педагогическом </a:t>
            </a:r>
            <a:r>
              <a:rPr lang="ru-RU" dirty="0" smtClean="0">
                <a:solidFill>
                  <a:schemeClr val="tx1"/>
                </a:solidFill>
              </a:rPr>
              <a:t>процессе: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dirty="0"/>
              <a:t>• занятия, развлечения с участием родителей;</a:t>
            </a:r>
          </a:p>
          <a:p>
            <a:pPr algn="just">
              <a:buFont typeface="Arial" charset="0"/>
              <a:buNone/>
            </a:pPr>
            <a:r>
              <a:rPr lang="ru-RU" dirty="0" smtClean="0"/>
              <a:t>•театральные </a:t>
            </a:r>
            <a:r>
              <a:rPr lang="ru-RU" dirty="0"/>
              <a:t>представления с участием родителей;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сопровождение детей во время экскурсий;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участие в совместных проектах;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участие в Днях открытых дверей, Днях </a:t>
            </a:r>
            <a:r>
              <a:rPr lang="ru-RU" dirty="0" smtClean="0"/>
              <a:t>здоровья, Благотворительных </a:t>
            </a:r>
            <a:r>
              <a:rPr lang="ru-RU" dirty="0"/>
              <a:t>акциях,  концертах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92978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Повышение психолого-педагогической компетентности </a:t>
            </a:r>
            <a:r>
              <a:rPr lang="ru-RU" dirty="0" smtClean="0">
                <a:solidFill>
                  <a:schemeClr val="tx1"/>
                </a:solidFill>
              </a:rPr>
              <a:t>родителей: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charset="0"/>
              <a:buNone/>
            </a:pPr>
            <a:r>
              <a:rPr lang="ru-RU" dirty="0"/>
              <a:t>• анкетирование, беседы, интервью, опросы;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ознакомление с Интернет-сайтом детского сада (со </a:t>
            </a:r>
          </a:p>
          <a:p>
            <a:pPr algn="just">
              <a:buFont typeface="Arial" charset="0"/>
              <a:buNone/>
            </a:pPr>
            <a:r>
              <a:rPr lang="ru-RU" dirty="0"/>
              <a:t>   специальной рубрикой, посвященной родительскому образованию);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анализ примеров из личной практики семейного воспитания и др.;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знакомство с актуальной и важной информацией на сайте детского сада</a:t>
            </a:r>
          </a:p>
          <a:p>
            <a:pPr algn="just">
              <a:buFont typeface="Arial" charset="0"/>
              <a:buNone/>
            </a:pPr>
            <a:r>
              <a:rPr lang="ru-RU" dirty="0"/>
              <a:t>   (группы);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подборка «полезных» сайтов для родителей;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фестиваль семейного творчества, организация выставок семейных</a:t>
            </a:r>
          </a:p>
          <a:p>
            <a:pPr algn="just">
              <a:buFont typeface="Arial" charset="0"/>
              <a:buNone/>
            </a:pPr>
            <a:r>
              <a:rPr lang="ru-RU" dirty="0"/>
              <a:t>   достижений;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обобщение лучшего родительского опыта;</a:t>
            </a:r>
          </a:p>
          <a:p>
            <a:pPr algn="just">
              <a:buFont typeface="Arial" charset="0"/>
              <a:buNone/>
            </a:pPr>
            <a:r>
              <a:rPr lang="ru-RU" dirty="0"/>
              <a:t>• вручение благодарственных писем, грамот, дипломов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62095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0" hangingPunct="0">
              <a:buNone/>
            </a:pPr>
            <a:r>
              <a:rPr lang="ru-RU" sz="4800" b="1" dirty="0">
                <a:latin typeface="Calibri" pitchFamily="34" charset="0"/>
                <a:sym typeface="Wingdings" pitchFamily="2" charset="2"/>
              </a:rPr>
              <a:t>Мы готовы к сотрудничеству</a:t>
            </a:r>
          </a:p>
          <a:p>
            <a:pPr algn="ctr" eaLnBrk="0" hangingPunct="0">
              <a:buNone/>
            </a:pPr>
            <a:endParaRPr lang="ru-RU" sz="4400" b="1" dirty="0">
              <a:latin typeface="Calibri" pitchFamily="34" charset="0"/>
              <a:sym typeface="Wingdings" pitchFamily="2" charset="2"/>
            </a:endParaRPr>
          </a:p>
          <a:p>
            <a:pPr eaLnBrk="0" hangingPunct="0">
              <a:buNone/>
            </a:pPr>
            <a:r>
              <a:rPr lang="ru-RU" b="1" dirty="0">
                <a:latin typeface="Calibri" pitchFamily="34" charset="0"/>
                <a:sym typeface="Wingdings" pitchFamily="2" charset="2"/>
              </a:rPr>
              <a:t>Наши координаты:</a:t>
            </a:r>
          </a:p>
          <a:p>
            <a:pPr eaLnBrk="0" hangingPunct="0">
              <a:buNone/>
            </a:pPr>
            <a:r>
              <a:rPr lang="ru-RU" b="1" dirty="0">
                <a:latin typeface="Calibri" pitchFamily="34" charset="0"/>
                <a:sym typeface="Wingdings" pitchFamily="2" charset="2"/>
              </a:rPr>
              <a:t>150057 г. Ярославль, </a:t>
            </a:r>
            <a:r>
              <a:rPr lang="ru-RU" b="1">
                <a:latin typeface="Calibri" pitchFamily="34" charset="0"/>
                <a:sym typeface="Wingdings" pitchFamily="2" charset="2"/>
              </a:rPr>
              <a:t>проезд </a:t>
            </a:r>
            <a:r>
              <a:rPr lang="ru-RU" b="1" smtClean="0">
                <a:latin typeface="Calibri" pitchFamily="34" charset="0"/>
                <a:sym typeface="Wingdings" pitchFamily="2" charset="2"/>
              </a:rPr>
              <a:t>Подвойского, 13</a:t>
            </a:r>
            <a:endParaRPr lang="ru-RU" b="1" dirty="0">
              <a:latin typeface="Calibri" pitchFamily="34" charset="0"/>
              <a:sym typeface="Wingdings" pitchFamily="2" charset="2"/>
            </a:endParaRPr>
          </a:p>
          <a:p>
            <a:pPr eaLnBrk="0" hangingPunct="0">
              <a:buNone/>
            </a:pPr>
            <a:r>
              <a:rPr lang="ru-RU" b="1" dirty="0">
                <a:latin typeface="Calibri" pitchFamily="34" charset="0"/>
                <a:sym typeface="Wingdings" pitchFamily="2" charset="2"/>
              </a:rPr>
              <a:t>Тел. </a:t>
            </a:r>
            <a:r>
              <a:rPr lang="ru-RU" b="1" dirty="0" smtClean="0">
                <a:latin typeface="Calibri" pitchFamily="34" charset="0"/>
                <a:sym typeface="Wingdings" pitchFamily="2" charset="2"/>
              </a:rPr>
              <a:t>44-06-08</a:t>
            </a:r>
            <a:endParaRPr lang="ru-RU" b="1" dirty="0">
              <a:latin typeface="Calibri" pitchFamily="34" charset="0"/>
              <a:sym typeface="Wingdings" pitchFamily="2" charset="2"/>
            </a:endParaRPr>
          </a:p>
          <a:p>
            <a:pPr eaLnBrk="0" hangingPunct="0">
              <a:buNone/>
            </a:pPr>
            <a:r>
              <a:rPr lang="ru-RU" b="1" dirty="0">
                <a:latin typeface="Calibri" pitchFamily="34" charset="0"/>
                <a:sym typeface="Wingdings" pitchFamily="2" charset="2"/>
              </a:rPr>
              <a:t>Е – </a:t>
            </a:r>
            <a:r>
              <a:rPr lang="en-US" b="1" dirty="0">
                <a:latin typeface="Calibri" pitchFamily="34" charset="0"/>
                <a:sym typeface="Wingdings" pitchFamily="2" charset="2"/>
              </a:rPr>
              <a:t>mail</a:t>
            </a:r>
            <a:r>
              <a:rPr lang="ru-RU" b="1" dirty="0">
                <a:latin typeface="Calibri" pitchFamily="34" charset="0"/>
                <a:sym typeface="Wingdings" pitchFamily="2" charset="2"/>
              </a:rPr>
              <a:t>: </a:t>
            </a:r>
            <a:r>
              <a:rPr lang="en-US" b="1" dirty="0" smtClean="0">
                <a:latin typeface="Calibri" pitchFamily="34" charset="0"/>
                <a:sym typeface="Wingdings" pitchFamily="2" charset="2"/>
              </a:rPr>
              <a:t>yardou0</a:t>
            </a:r>
            <a:r>
              <a:rPr lang="ru-RU" b="1" dirty="0" smtClean="0">
                <a:latin typeface="Calibri" pitchFamily="34" charset="0"/>
                <a:sym typeface="Wingdings" pitchFamily="2" charset="2"/>
              </a:rPr>
              <a:t>41</a:t>
            </a:r>
            <a:r>
              <a:rPr lang="en-US" b="1" dirty="0" smtClean="0">
                <a:latin typeface="Calibri" pitchFamily="34" charset="0"/>
                <a:sym typeface="Wingdings" pitchFamily="2" charset="2"/>
              </a:rPr>
              <a:t>@yandex.ru</a:t>
            </a:r>
            <a:endParaRPr lang="ru-RU" b="1" dirty="0">
              <a:latin typeface="Calibri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57171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latin typeface="Arial" charset="0"/>
              </a:rPr>
              <a:t>Образовательная программа МДОУ «Детский сад № </a:t>
            </a:r>
            <a:r>
              <a:rPr lang="ru-RU" sz="2000" b="1" dirty="0" smtClean="0">
                <a:latin typeface="Arial" charset="0"/>
              </a:rPr>
              <a:t>41» </a:t>
            </a:r>
            <a:r>
              <a:rPr lang="ru-RU" sz="2000" b="1" dirty="0">
                <a:latin typeface="Arial" charset="0"/>
              </a:rPr>
              <a:t/>
            </a:r>
            <a:br>
              <a:rPr lang="ru-RU" sz="2000" b="1" dirty="0">
                <a:latin typeface="Arial" charset="0"/>
              </a:rPr>
            </a:br>
            <a:r>
              <a:rPr lang="ru-RU" sz="2000" b="1" dirty="0">
                <a:latin typeface="Arial" charset="0"/>
              </a:rPr>
              <a:t>разработана в соответствии с:</a:t>
            </a:r>
            <a:br>
              <a:rPr lang="ru-RU" sz="2000" b="1" dirty="0">
                <a:latin typeface="Arial" charset="0"/>
              </a:rPr>
            </a:b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>
              <a:buFontTx/>
              <a:buChar char="-"/>
            </a:pPr>
            <a:r>
              <a:rPr lang="ru-RU" sz="1800" dirty="0" smtClean="0">
                <a:latin typeface="Arial" charset="0"/>
                <a:sym typeface="Wingdings" pitchFamily="2" charset="2"/>
              </a:rPr>
              <a:t>- Федеральным </a:t>
            </a:r>
            <a:r>
              <a:rPr lang="ru-RU" sz="1800" dirty="0">
                <a:latin typeface="Arial" charset="0"/>
                <a:sym typeface="Wingdings" pitchFamily="2" charset="2"/>
              </a:rPr>
              <a:t>законом от 29 декабря 2012 года № 273-ФЗ «Об образовании в Российской Федерации</a:t>
            </a:r>
            <a:r>
              <a:rPr lang="ru-RU" sz="1800" dirty="0" smtClean="0">
                <a:latin typeface="Arial" charset="0"/>
                <a:sym typeface="Wingdings" pitchFamily="2" charset="2"/>
              </a:rPr>
              <a:t>»;</a:t>
            </a:r>
          </a:p>
          <a:p>
            <a:pPr marL="342900" lvl="2" indent="-342900">
              <a:buFontTx/>
              <a:buChar char="-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СП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2.4.3648-20 «Санитарно-эпидемиологические требования к организациям воспитания и обучения, отдыха и оздоровления детей и молодежи»</a:t>
            </a:r>
            <a:r>
              <a:rPr lang="ru-RU" sz="1800" dirty="0">
                <a:latin typeface="Arial" pitchFamily="34" charset="0"/>
                <a:cs typeface="Arial" pitchFamily="34" charset="0"/>
                <a:sym typeface="Wingdings" pitchFamily="2" charset="2"/>
              </a:rPr>
              <a:t>;</a:t>
            </a:r>
            <a:r>
              <a:rPr lang="ru-RU" sz="1800" dirty="0">
                <a:latin typeface="Arial" charset="0"/>
                <a:sym typeface="Wingdings" pitchFamily="2" charset="2"/>
              </a:rPr>
              <a:t/>
            </a:r>
            <a:br>
              <a:rPr lang="ru-RU" sz="1800" dirty="0">
                <a:latin typeface="Arial" charset="0"/>
                <a:sym typeface="Wingdings" pitchFamily="2" charset="2"/>
              </a:rPr>
            </a:br>
            <a:r>
              <a:rPr lang="ru-RU" sz="1800" dirty="0">
                <a:latin typeface="Arial" charset="0"/>
                <a:sym typeface="Wingdings" pitchFamily="2" charset="2"/>
              </a:rPr>
              <a:t> </a:t>
            </a:r>
            <a:r>
              <a:rPr lang="ru-RU" sz="1800" dirty="0" smtClean="0">
                <a:latin typeface="Arial" charset="0"/>
                <a:sym typeface="Wingdings" pitchFamily="2" charset="2"/>
              </a:rPr>
              <a:t>- Приказом </a:t>
            </a:r>
            <a:r>
              <a:rPr lang="ru-RU" sz="1800" dirty="0">
                <a:latin typeface="Arial" charset="0"/>
                <a:sym typeface="Wingdings" pitchFamily="2" charset="2"/>
              </a:rPr>
              <a:t>Министерства образования и науки РФ от 30 августа 2013 г. № 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Arial" charset="0"/>
                <a:sym typeface="Wingdings" pitchFamily="2" charset="2"/>
              </a:rPr>
              <a:t>- Уставом </a:t>
            </a:r>
            <a:r>
              <a:rPr lang="ru-RU" sz="1800" dirty="0">
                <a:latin typeface="Arial" charset="0"/>
                <a:sym typeface="Wingdings" pitchFamily="2" charset="2"/>
              </a:rPr>
              <a:t>дошкольного образовательного учреждения «Детский сад № </a:t>
            </a:r>
            <a:r>
              <a:rPr lang="ru-RU" sz="1800" dirty="0" smtClean="0">
                <a:latin typeface="Arial" charset="0"/>
                <a:sym typeface="Wingdings" pitchFamily="2" charset="2"/>
              </a:rPr>
              <a:t>41 </a:t>
            </a:r>
            <a:r>
              <a:rPr lang="ru-RU" sz="1800" dirty="0">
                <a:latin typeface="Arial" charset="0"/>
                <a:sym typeface="Wingdings" pitchFamily="2" charset="2"/>
              </a:rPr>
              <a:t>(новая редакция), утвержден приказом департамента образования мэрии города Ярославля от </a:t>
            </a:r>
            <a:r>
              <a:rPr lang="ru-RU" sz="1800" dirty="0" smtClean="0">
                <a:latin typeface="Arial" charset="0"/>
                <a:sym typeface="Wingdings" pitchFamily="2" charset="2"/>
              </a:rPr>
              <a:t>16.03.2015 </a:t>
            </a:r>
            <a:r>
              <a:rPr lang="ru-RU" sz="1800" dirty="0">
                <a:latin typeface="Arial" charset="0"/>
                <a:sym typeface="Wingdings" pitchFamily="2" charset="2"/>
              </a:rPr>
              <a:t>г., регистрационный номер 01-05/186;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Arial" charset="0"/>
                <a:sym typeface="Wingdings" pitchFamily="2" charset="2"/>
              </a:rPr>
              <a:t>Лицензией </a:t>
            </a:r>
            <a:r>
              <a:rPr lang="ru-RU" sz="1800" dirty="0">
                <a:latin typeface="Arial" charset="0"/>
                <a:sym typeface="Wingdings" pitchFamily="2" charset="2"/>
              </a:rPr>
              <a:t>на осуществление образовательной деятельности от </a:t>
            </a:r>
            <a:r>
              <a:rPr lang="ru-RU" sz="1800" dirty="0" smtClean="0">
                <a:latin typeface="Arial" charset="0"/>
                <a:sym typeface="Wingdings" pitchFamily="2" charset="2"/>
              </a:rPr>
              <a:t>25.06.2015 </a:t>
            </a:r>
            <a:r>
              <a:rPr lang="ru-RU" sz="1800" dirty="0">
                <a:latin typeface="Arial" charset="0"/>
                <a:sym typeface="Wingdings" pitchFamily="2" charset="2"/>
              </a:rPr>
              <a:t>г.№ </a:t>
            </a:r>
            <a:r>
              <a:rPr lang="ru-RU" sz="1800" dirty="0" smtClean="0">
                <a:latin typeface="Arial" charset="0"/>
                <a:sym typeface="Wingdings" pitchFamily="2" charset="2"/>
              </a:rPr>
              <a:t>118/15; 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Arial" charset="0"/>
                <a:sym typeface="Wingdings" pitchFamily="2" charset="2"/>
              </a:rPr>
              <a:t>- Программой развития МДОУ «Детский сад № 41»</a:t>
            </a:r>
            <a:endParaRPr lang="ru-RU" sz="1800" dirty="0">
              <a:latin typeface="Arial" charset="0"/>
              <a:sym typeface="Wingdings" pitchFamily="2" charset="2"/>
            </a:endParaRPr>
          </a:p>
          <a:p>
            <a:pPr algn="ctr">
              <a:buFont typeface="Wingdings" pitchFamily="2" charset="2"/>
              <a:buChar char="Ø"/>
            </a:pPr>
            <a:endParaRPr lang="ru-RU" sz="1400" dirty="0">
              <a:latin typeface="Arial" charset="0"/>
              <a:sym typeface="Wingdings" pitchFamily="2" charset="2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6082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Структура </a:t>
            </a:r>
            <a:r>
              <a:rPr lang="ru-RU" dirty="0" smtClean="0"/>
              <a:t>образовательной программы: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Целевой раздел;</a:t>
            </a:r>
          </a:p>
          <a:p>
            <a:pPr>
              <a:buFontTx/>
              <a:buChar char="-"/>
            </a:pPr>
            <a:r>
              <a:rPr lang="ru-RU" dirty="0" smtClean="0"/>
              <a:t>Содержательный раздел;</a:t>
            </a:r>
          </a:p>
          <a:p>
            <a:pPr>
              <a:buFontTx/>
              <a:buChar char="-"/>
            </a:pPr>
            <a:r>
              <a:rPr lang="ru-RU" dirty="0" smtClean="0"/>
              <a:t>Организационный раздел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9528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Целевой </a:t>
            </a:r>
            <a:r>
              <a:rPr lang="ru-RU" dirty="0" smtClean="0"/>
              <a:t>раздел включает: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- Пояснительная записка;</a:t>
            </a:r>
          </a:p>
          <a:p>
            <a:pPr marL="0" indent="0">
              <a:buNone/>
            </a:pPr>
            <a:r>
              <a:rPr lang="ru-RU" dirty="0" smtClean="0"/>
              <a:t>- Цели </a:t>
            </a:r>
            <a:r>
              <a:rPr lang="ru-RU" dirty="0"/>
              <a:t>и задачи </a:t>
            </a:r>
            <a:r>
              <a:rPr lang="ru-RU" dirty="0" smtClean="0"/>
              <a:t>программы;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Принципы </a:t>
            </a:r>
            <a:r>
              <a:rPr lang="ru-RU" dirty="0"/>
              <a:t>и подходы к формированию </a:t>
            </a:r>
            <a:r>
              <a:rPr lang="ru-RU" dirty="0" smtClean="0"/>
              <a:t>программы;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Специфика </a:t>
            </a:r>
            <a:r>
              <a:rPr lang="ru-RU" dirty="0"/>
              <a:t>национальных, социокультурных и иных условий, в </a:t>
            </a:r>
            <a:r>
              <a:rPr lang="ru-RU" dirty="0" smtClean="0"/>
              <a:t>которых осуществляется </a:t>
            </a:r>
            <a:r>
              <a:rPr lang="ru-RU" dirty="0"/>
              <a:t>образовательная </a:t>
            </a:r>
            <a:r>
              <a:rPr lang="ru-RU" dirty="0" smtClean="0"/>
              <a:t>деятельность;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Планируемые </a:t>
            </a:r>
            <a:r>
              <a:rPr lang="ru-RU" dirty="0"/>
              <a:t>результаты реализации </a:t>
            </a:r>
            <a:r>
              <a:rPr lang="ru-RU" dirty="0" smtClean="0"/>
              <a:t>программы;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Планируемые </a:t>
            </a:r>
            <a:r>
              <a:rPr lang="ru-RU" dirty="0"/>
              <a:t>результаты в младенческом </a:t>
            </a:r>
            <a:r>
              <a:rPr lang="ru-RU" dirty="0" smtClean="0"/>
              <a:t>возрасте;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Планируемые </a:t>
            </a:r>
            <a:r>
              <a:rPr lang="ru-RU" dirty="0"/>
              <a:t>результаты в раннем </a:t>
            </a:r>
            <a:r>
              <a:rPr lang="ru-RU" dirty="0" smtClean="0"/>
              <a:t>возрасте;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Планируемые </a:t>
            </a:r>
            <a:r>
              <a:rPr lang="ru-RU" dirty="0"/>
              <a:t>результаты в дошкольном </a:t>
            </a:r>
            <a:r>
              <a:rPr lang="ru-RU" dirty="0" smtClean="0"/>
              <a:t>возрасте;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Планируемые </a:t>
            </a:r>
            <a:r>
              <a:rPr lang="ru-RU" dirty="0"/>
              <a:t>результаты на этапе завершения освоения </a:t>
            </a:r>
            <a:r>
              <a:rPr lang="ru-RU" dirty="0" smtClean="0"/>
              <a:t>программы;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Характеристики </a:t>
            </a:r>
            <a:r>
              <a:rPr lang="ru-RU" dirty="0"/>
              <a:t>особенностей развития детей дошкольного возраста</a:t>
            </a:r>
          </a:p>
          <a:p>
            <a:pPr marL="0" indent="0">
              <a:buNone/>
            </a:pPr>
            <a:r>
              <a:rPr lang="ru-RU" dirty="0" smtClean="0"/>
              <a:t>Педагогическая </a:t>
            </a:r>
            <a:r>
              <a:rPr lang="ru-RU" dirty="0"/>
              <a:t>диагностика достижения планируемых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val="2309692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Содержательный </a:t>
            </a:r>
            <a:r>
              <a:rPr lang="ru-RU" dirty="0" smtClean="0"/>
              <a:t>раздел включает: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/>
              <a:t>Задачи и содержание образовательной деятельности по каждой из образовательных</a:t>
            </a:r>
          </a:p>
          <a:p>
            <a:pPr marL="0" indent="0">
              <a:buNone/>
            </a:pPr>
            <a:r>
              <a:rPr lang="ru-RU" sz="1400" dirty="0"/>
              <a:t>областей для всех возрастных групп </a:t>
            </a:r>
            <a:r>
              <a:rPr lang="ru-RU" sz="1400" dirty="0" smtClean="0"/>
              <a:t>обучающихся;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Инструментарий </a:t>
            </a:r>
            <a:r>
              <a:rPr lang="ru-RU" sz="1400" dirty="0"/>
              <a:t>(УМК) для инвариантной части и вариативной части по решению</a:t>
            </a:r>
          </a:p>
          <a:p>
            <a:pPr marL="0" indent="0">
              <a:buNone/>
            </a:pPr>
            <a:r>
              <a:rPr lang="ru-RU" sz="1400" dirty="0"/>
              <a:t>задач по каждой из образовательных областей для всех возрастных групп обучающихся</a:t>
            </a:r>
          </a:p>
          <a:p>
            <a:pPr marL="0" indent="0">
              <a:buNone/>
            </a:pPr>
            <a:r>
              <a:rPr lang="ru-RU" sz="1400" dirty="0"/>
              <a:t>(социально-коммуникативное, познавательное, речевое, художественно-эстетическое,</a:t>
            </a:r>
          </a:p>
          <a:p>
            <a:pPr marL="0" indent="0">
              <a:buNone/>
            </a:pPr>
            <a:r>
              <a:rPr lang="ru-RU" sz="1400" dirty="0"/>
              <a:t>физическое развитие</a:t>
            </a:r>
            <a:r>
              <a:rPr lang="ru-RU" sz="1400" dirty="0" smtClean="0"/>
              <a:t>);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 </a:t>
            </a:r>
            <a:r>
              <a:rPr lang="ru-RU" sz="1400" dirty="0"/>
              <a:t>Описание вариативных форм, способов, методов и средств реализации Программы с</a:t>
            </a:r>
          </a:p>
          <a:p>
            <a:pPr marL="0" indent="0">
              <a:buNone/>
            </a:pPr>
            <a:r>
              <a:rPr lang="ru-RU" sz="1400" dirty="0"/>
              <a:t>учетом возрастных и индивидуальных особенностей воспитанников, специфики их</a:t>
            </a:r>
          </a:p>
          <a:p>
            <a:pPr marL="0" indent="0">
              <a:buNone/>
            </a:pPr>
            <a:r>
              <a:rPr lang="ru-RU" sz="1400" dirty="0"/>
              <a:t>образовательных потребностей и </a:t>
            </a:r>
            <a:r>
              <a:rPr lang="ru-RU" sz="1400" dirty="0" smtClean="0"/>
              <a:t>интересов;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Описание </a:t>
            </a:r>
            <a:r>
              <a:rPr lang="ru-RU" sz="1400" dirty="0"/>
              <a:t>вариативных форм, способов, методов и средств реализации Программы с</a:t>
            </a:r>
          </a:p>
          <a:p>
            <a:pPr marL="0" indent="0">
              <a:buNone/>
            </a:pPr>
            <a:r>
              <a:rPr lang="ru-RU" sz="1400" dirty="0"/>
              <a:t>учетом возрастных и индивидуальных особенностей воспитанников, специфики их</a:t>
            </a:r>
          </a:p>
          <a:p>
            <a:pPr marL="0" indent="0">
              <a:buNone/>
            </a:pPr>
            <a:r>
              <a:rPr lang="ru-RU" sz="1400" dirty="0"/>
              <a:t>образовательных потребностей и </a:t>
            </a:r>
            <a:r>
              <a:rPr lang="ru-RU" sz="1400" dirty="0" smtClean="0"/>
              <a:t>интересов;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.Особенности </a:t>
            </a:r>
            <a:r>
              <a:rPr lang="ru-RU" sz="1400" dirty="0"/>
              <a:t>образовательной деятельности разных видов и культурных </a:t>
            </a:r>
            <a:r>
              <a:rPr lang="ru-RU" sz="1400" dirty="0" smtClean="0"/>
              <a:t>практик;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Взаимодействие </a:t>
            </a:r>
            <a:r>
              <a:rPr lang="ru-RU" sz="1400" dirty="0"/>
              <a:t>педагогического коллектива с семьями </a:t>
            </a:r>
            <a:r>
              <a:rPr lang="ru-RU" sz="1400" dirty="0" smtClean="0"/>
              <a:t>обучающихся;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Формируемая </a:t>
            </a:r>
            <a:r>
              <a:rPr lang="ru-RU" sz="1400" dirty="0"/>
              <a:t>часть программы (региональный компонент</a:t>
            </a:r>
            <a:r>
              <a:rPr lang="ru-RU" sz="1400" dirty="0" smtClean="0"/>
              <a:t>);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Направления </a:t>
            </a:r>
            <a:r>
              <a:rPr lang="ru-RU" sz="1400" dirty="0"/>
              <a:t>и задачи коррекционно-развивающей работы с детьми дошкольного</a:t>
            </a:r>
          </a:p>
          <a:p>
            <a:pPr marL="0" indent="0">
              <a:buNone/>
            </a:pPr>
            <a:r>
              <a:rPr lang="ru-RU" sz="1400" dirty="0"/>
              <a:t>возраста с особыми образовательными потребностями различных целевых групп, в том</a:t>
            </a:r>
          </a:p>
          <a:p>
            <a:pPr marL="0" indent="0">
              <a:buNone/>
            </a:pPr>
            <a:r>
              <a:rPr lang="ru-RU" sz="1400" dirty="0"/>
              <a:t>числе детей с ограниченными возможностями здоровья и детей-инвалидов</a:t>
            </a:r>
          </a:p>
          <a:p>
            <a:pPr marL="0" indent="0">
              <a:buNone/>
            </a:pP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540564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Содержательный раздел включает: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- Рабочая </a:t>
            </a:r>
            <a:r>
              <a:rPr lang="ru-RU" dirty="0"/>
              <a:t>программа </a:t>
            </a:r>
            <a:r>
              <a:rPr lang="ru-RU" dirty="0" smtClean="0"/>
              <a:t>воспитания;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Целевой </a:t>
            </a:r>
            <a:r>
              <a:rPr lang="ru-RU" dirty="0"/>
              <a:t>раздел Рабочей программы </a:t>
            </a:r>
            <a:r>
              <a:rPr lang="ru-RU" dirty="0" smtClean="0"/>
              <a:t>воспитания;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Целевые </a:t>
            </a:r>
            <a:r>
              <a:rPr lang="ru-RU" dirty="0"/>
              <a:t>ориентиры Рабочей программы </a:t>
            </a:r>
            <a:r>
              <a:rPr lang="ru-RU" dirty="0" smtClean="0"/>
              <a:t>воспитания;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Уклад </a:t>
            </a:r>
            <a:r>
              <a:rPr lang="ru-RU" dirty="0"/>
              <a:t>образовательной </a:t>
            </a:r>
            <a:r>
              <a:rPr lang="ru-RU" dirty="0" smtClean="0"/>
              <a:t>организации;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Воспитывающая </a:t>
            </a:r>
            <a:r>
              <a:rPr lang="ru-RU" dirty="0"/>
              <a:t>среда образовательной </a:t>
            </a:r>
            <a:r>
              <a:rPr lang="ru-RU" dirty="0" smtClean="0"/>
              <a:t>организации;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Общности </a:t>
            </a:r>
            <a:r>
              <a:rPr lang="ru-RU" dirty="0"/>
              <a:t>образовательной организации: педагог - дети, родители (</a:t>
            </a:r>
            <a:r>
              <a:rPr lang="ru-RU" dirty="0" smtClean="0"/>
              <a:t>законные представители</a:t>
            </a:r>
            <a:r>
              <a:rPr lang="ru-RU" dirty="0"/>
              <a:t>) - ребёнок (дети), педагог - родители (законные </a:t>
            </a:r>
            <a:r>
              <a:rPr lang="ru-RU" dirty="0" smtClean="0"/>
              <a:t>представители;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Формы </a:t>
            </a:r>
            <a:r>
              <a:rPr lang="ru-RU" dirty="0"/>
              <a:t>совместной деятельности в образовательной </a:t>
            </a:r>
            <a:r>
              <a:rPr lang="ru-RU" dirty="0" smtClean="0"/>
              <a:t>организации;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Календарно-тематическое </a:t>
            </a:r>
            <a:r>
              <a:rPr lang="ru-RU" dirty="0"/>
              <a:t>планирование и для ОП и </a:t>
            </a:r>
            <a:r>
              <a:rPr lang="ru-RU" dirty="0" smtClean="0"/>
              <a:t>РПВ;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Организация </a:t>
            </a:r>
            <a:r>
              <a:rPr lang="ru-RU" dirty="0"/>
              <a:t>предметно-пространственной </a:t>
            </a:r>
            <a:r>
              <a:rPr lang="ru-RU" dirty="0" smtClean="0"/>
              <a:t>среды;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Кадровое обеспечение;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Нормативно-методическое обеспечение;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Требования </a:t>
            </a:r>
            <a:r>
              <a:rPr lang="ru-RU" dirty="0"/>
              <a:t>к условиям работы с особыми категориями детей</a:t>
            </a:r>
          </a:p>
        </p:txBody>
      </p:sp>
    </p:spTree>
    <p:extLst>
      <p:ext uri="{BB962C8B-B14F-4D97-AF65-F5344CB8AC3E}">
        <p14:creationId xmlns:p14="http://schemas.microsoft.com/office/powerpoint/2010/main" val="2491500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Организационный </a:t>
            </a:r>
            <a:r>
              <a:rPr lang="ru-RU" dirty="0" smtClean="0"/>
              <a:t>раздел включает: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- Описание </a:t>
            </a:r>
            <a:r>
              <a:rPr lang="ru-RU" dirty="0"/>
              <a:t>психолого-педагогических и кадровых условий реализации </a:t>
            </a:r>
            <a:r>
              <a:rPr lang="ru-RU" dirty="0" smtClean="0"/>
              <a:t>программы;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Организация </a:t>
            </a:r>
            <a:r>
              <a:rPr lang="ru-RU" dirty="0"/>
              <a:t>предметно-пространственной </a:t>
            </a:r>
            <a:r>
              <a:rPr lang="ru-RU" dirty="0" smtClean="0"/>
              <a:t>среды;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Материально-техническое </a:t>
            </a:r>
            <a:r>
              <a:rPr lang="ru-RU" dirty="0"/>
              <a:t>обеспечение образовательной </a:t>
            </a:r>
            <a:r>
              <a:rPr lang="ru-RU" dirty="0" smtClean="0"/>
              <a:t>программы;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Обеспеченность </a:t>
            </a:r>
            <a:r>
              <a:rPr lang="ru-RU" dirty="0"/>
              <a:t>методическими материалами и средствами обучения и </a:t>
            </a:r>
            <a:r>
              <a:rPr lang="ru-RU" dirty="0" smtClean="0"/>
              <a:t>воспитания;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Примерный </a:t>
            </a:r>
            <a:r>
              <a:rPr lang="ru-RU" dirty="0"/>
              <a:t>перечень литературных, музыкальных, художественных, </a:t>
            </a:r>
            <a:r>
              <a:rPr lang="ru-RU" dirty="0" smtClean="0"/>
              <a:t>анимационных произведений </a:t>
            </a:r>
            <a:r>
              <a:rPr lang="ru-RU" dirty="0"/>
              <a:t>для реализации Федеральной </a:t>
            </a:r>
            <a:r>
              <a:rPr lang="ru-RU" dirty="0" smtClean="0"/>
              <a:t>программы;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Кадровые </a:t>
            </a:r>
            <a:r>
              <a:rPr lang="ru-RU" dirty="0"/>
              <a:t>условия реализации Федеральной </a:t>
            </a:r>
            <a:r>
              <a:rPr lang="ru-RU" dirty="0" smtClean="0"/>
              <a:t>программы;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Примерный </a:t>
            </a:r>
            <a:r>
              <a:rPr lang="ru-RU" dirty="0"/>
              <a:t>режим и распорядок дня в дошкольных группах</a:t>
            </a:r>
          </a:p>
        </p:txBody>
      </p:sp>
    </p:spTree>
    <p:extLst>
      <p:ext uri="{BB962C8B-B14F-4D97-AF65-F5344CB8AC3E}">
        <p14:creationId xmlns:p14="http://schemas.microsoft.com/office/powerpoint/2010/main" val="25360344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</TotalTime>
  <Words>2021</Words>
  <Application>Microsoft Office PowerPoint</Application>
  <PresentationFormat>Экран (4:3)</PresentationFormat>
  <Paragraphs>222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Трек</vt:lpstr>
      <vt:lpstr>Муниципальное дошкольное образовательное учреждение «Детский сад № 41»  г. Ярославль</vt:lpstr>
      <vt:lpstr>образовательная программа  МДОУ «Детский сад № 41»  (новая редакция)</vt:lpstr>
      <vt:lpstr>- Разработана на основе ФГОС ДО (Приказ Министерства образования и науки Российской Федерации от 17.10.2013г.) № 1155; - на основе ФОП ДО (Приказ министерства просвещения Российской Федерации от 25.11. 2022г. № 1028 «Об утверждении федеральной образовательной программы дошкольного образования» </vt:lpstr>
      <vt:lpstr>Образовательная программа МДОУ «Детский сад № 41»  разработана в соответствии с: </vt:lpstr>
      <vt:lpstr>Структура образовательной программы:</vt:lpstr>
      <vt:lpstr>Целевой раздел включает:</vt:lpstr>
      <vt:lpstr>Содержательный раздел включает:</vt:lpstr>
      <vt:lpstr>Содержательный раздел включает:</vt:lpstr>
      <vt:lpstr>Организационный раздел включает: </vt:lpstr>
      <vt:lpstr>Целью программы является:</vt:lpstr>
      <vt:lpstr>Основные участники реализации программы:</vt:lpstr>
      <vt:lpstr>Кадровое обеспечение образовательной деятельности:</vt:lpstr>
      <vt:lpstr>образовательная программа МДОУ «Детский сад №41 обеспечивает:</vt:lpstr>
      <vt:lpstr>Образовательная область «Социально-коммуникативное развитие» направлена на: </vt:lpstr>
      <vt:lpstr>Образовательная область «Познавательное развитие» предполагает: </vt:lpstr>
      <vt:lpstr> Образовательная область «Речевое развитие» включает:</vt:lpstr>
      <vt:lpstr>Образовательная область «Художественно-эстетическое развитие» предполагает: </vt:lpstr>
      <vt:lpstr> Образовательная область «Физическое развитие» включает:  </vt:lpstr>
      <vt:lpstr>Презентация PowerPoint</vt:lpstr>
      <vt:lpstr>Целевые ориентиры образования в младенческом и раннем возрасте: </vt:lpstr>
      <vt:lpstr>Презентация PowerPoint</vt:lpstr>
      <vt:lpstr>Целевые ориентиры на этапе завершения дошкольного образования:  </vt:lpstr>
      <vt:lpstr>Презентация PowerPoint</vt:lpstr>
      <vt:lpstr>Презентация PowerPoint</vt:lpstr>
      <vt:lpstr>Формы взаимодействия педагогического  коллектива с семьями воспитанников: </vt:lpstr>
      <vt:lpstr>Информационные: </vt:lpstr>
      <vt:lpstr>Просветительные : </vt:lpstr>
      <vt:lpstr>Организационные: </vt:lpstr>
      <vt:lpstr>Организационно-деятельностные: </vt:lpstr>
      <vt:lpstr>Участие родителей в педагогическом процессе:</vt:lpstr>
      <vt:lpstr>Повышение психолого-педагогической компетентности родителей: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«Детский сад № 41»  г. Ярославль</dc:title>
  <dc:creator>Лиза</dc:creator>
  <cp:lastModifiedBy>Лиза</cp:lastModifiedBy>
  <cp:revision>9</cp:revision>
  <dcterms:created xsi:type="dcterms:W3CDTF">2023-12-19T07:45:51Z</dcterms:created>
  <dcterms:modified xsi:type="dcterms:W3CDTF">2023-12-19T10:41:21Z</dcterms:modified>
</cp:coreProperties>
</file>